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81" r:id="rId6"/>
    <p:sldId id="271" r:id="rId7"/>
    <p:sldId id="269" r:id="rId8"/>
    <p:sldId id="267" r:id="rId9"/>
    <p:sldId id="261" r:id="rId10"/>
    <p:sldId id="274" r:id="rId11"/>
    <p:sldId id="262" r:id="rId12"/>
    <p:sldId id="280" r:id="rId13"/>
    <p:sldId id="286" r:id="rId14"/>
    <p:sldId id="263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17.06.2020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36974" y="763517"/>
            <a:ext cx="3731685" cy="361483"/>
          </a:xfrm>
        </p:spPr>
        <p:txBody>
          <a:bodyPr>
            <a:noAutofit/>
          </a:bodyPr>
          <a:lstStyle/>
          <a:p>
            <a:pPr lvl="0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48817" y="5678737"/>
            <a:ext cx="5343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3.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Процентное соотношение улучшения времени </a:t>
            </a:r>
            <a:endParaRPr lang="ru-RU" sz="1600" dirty="0" smtClean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работы для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каждого отрезка времени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413" b="5623"/>
          <a:stretch/>
        </p:blipFill>
        <p:spPr>
          <a:xfrm>
            <a:off x="7467599" y="1104584"/>
            <a:ext cx="4370884" cy="42949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4671" b="6912"/>
          <a:stretch/>
        </p:blipFill>
        <p:spPr>
          <a:xfrm>
            <a:off x="597725" y="1453985"/>
            <a:ext cx="4540992" cy="424935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48374" y="6015327"/>
            <a:ext cx="51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</a:t>
            </a:r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. Сравнение качества между всеми </a:t>
            </a:r>
            <a:r>
              <a:rPr lang="ru-RU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0827" y="1141469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PSNR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0289" y="344087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307824" y="5703337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секунды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104997" y="3302122"/>
            <a:ext cx="697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324980" y="537772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9324980" y="735252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проценты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090914" y="192348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</a:t>
            </a:r>
            <a:r>
              <a:rPr lang="en-US" sz="1400" b="1" dirty="0">
                <a:latin typeface="Bahnschrift Light" panose="020B0502040204020203" pitchFamily="34" charset="0"/>
              </a:rPr>
              <a:t>0.145291</a:t>
            </a:r>
            <a:endParaRPr lang="ru-RU" sz="1400" b="1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Сцена </a:t>
            </a:r>
            <a:r>
              <a:rPr lang="ru-RU" dirty="0">
                <a:latin typeface="Bahnschrift SemiBold" panose="020B0502040204020203" pitchFamily="34" charset="0"/>
              </a:rPr>
              <a:t>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4649940" y="1757621"/>
            <a:ext cx="278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8" y="1801051"/>
            <a:ext cx="3229396" cy="4440420"/>
          </a:xfr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41548"/>
              </p:ext>
            </p:extLst>
          </p:nvPr>
        </p:nvGraphicFramePr>
        <p:xfrm>
          <a:off x="4412188" y="3082057"/>
          <a:ext cx="75165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94">
                  <a:extLst>
                    <a:ext uri="{9D8B030D-6E8A-4147-A177-3AD203B41FA5}">
                      <a16:colId xmlns:a16="http://schemas.microsoft.com/office/drawing/2014/main" val="872153747"/>
                    </a:ext>
                  </a:extLst>
                </a:gridCol>
                <a:gridCol w="4973782">
                  <a:extLst>
                    <a:ext uri="{9D8B030D-6E8A-4147-A177-3AD203B41FA5}">
                      <a16:colId xmlns:a16="http://schemas.microsoft.com/office/drawing/2014/main" val="2710826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Рендеры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Использующиеся</a:t>
                      </a:r>
                      <a:r>
                        <a:rPr lang="ru-RU" baseline="0" dirty="0" smtClean="0"/>
                        <a:t> а</a:t>
                      </a:r>
                      <a:r>
                        <a:rPr lang="ru-RU" dirty="0" smtClean="0"/>
                        <a:t>лгоритмы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7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appleseed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8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Cycles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19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tracing,</a:t>
                      </a:r>
                      <a:r>
                        <a:rPr lang="en-US" baseline="0" dirty="0" smtClean="0"/>
                        <a:t> bidirectional path-tracing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45288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149404" y="5872139"/>
            <a:ext cx="685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4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Эталонное изображение для первого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67787" y="251272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205074" y="6127349"/>
            <a:ext cx="7880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6. Сравнение качества между всеми алгоритмами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9853" y="5203683"/>
            <a:ext cx="5322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5</a:t>
            </a:r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. Сравнение качества в зависимости от времени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3672" b="5778"/>
          <a:stretch/>
        </p:blipFill>
        <p:spPr>
          <a:xfrm>
            <a:off x="774606" y="677023"/>
            <a:ext cx="4253348" cy="41573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667" b="5665"/>
          <a:stretch/>
        </p:blipFill>
        <p:spPr>
          <a:xfrm>
            <a:off x="6298563" y="731878"/>
            <a:ext cx="5408192" cy="502613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62294" y="359817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9853" y="2483070"/>
            <a:ext cx="114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31512" y="4834351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810482" y="3000720"/>
            <a:ext cx="976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624213" y="4018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464714" y="5758017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18365"/>
            <a:ext cx="10772775" cy="1658198"/>
          </a:xfrm>
        </p:spPr>
        <p:txBody>
          <a:bodyPr/>
          <a:lstStyle/>
          <a:p>
            <a:r>
              <a:rPr lang="ru-RU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Другие эксперименты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5738553"/>
            <a:ext cx="5003030" cy="8007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Эксперимент 2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485977"/>
            <a:ext cx="5003030" cy="425257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51457" y="570834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Эксперимент </a:t>
            </a:r>
            <a:r>
              <a:rPr lang="ru-RU" sz="2400" dirty="0" smtClean="0">
                <a:latin typeface="Bahnschrift Light" panose="020B0502040204020203" pitchFamily="34" charset="0"/>
              </a:rPr>
              <a:t>4</a:t>
            </a:r>
            <a:endParaRPr lang="ru-RU" sz="2400" dirty="0">
              <a:latin typeface="Bahnschrift Light" panose="020B0502040204020203" pitchFamily="34" charset="0"/>
            </a:endParaRPr>
          </a:p>
          <a:p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57" y="1485977"/>
            <a:ext cx="6024482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0"/>
            <a:ext cx="10772775" cy="1658198"/>
          </a:xfrm>
        </p:spPr>
        <p:txBody>
          <a:bodyPr/>
          <a:lstStyle/>
          <a:p>
            <a:r>
              <a:rPr lang="ru-RU" dirty="0">
                <a:solidFill>
                  <a:srgbClr val="50B4C8"/>
                </a:solidFill>
                <a:latin typeface="Bahnschrift SemiBold" panose="020B0502040204020203" pitchFamily="34" charset="0"/>
              </a:rPr>
              <a:t>Другие эксперименты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6633174" y="4500467"/>
            <a:ext cx="2379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13" y="1544259"/>
            <a:ext cx="5154663" cy="2899498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1743225"/>
            <a:ext cx="6179127" cy="32247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18694" y="6169719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704041" y="616971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628247" y="6169719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8" idx="0"/>
          </p:cNvCxnSpPr>
          <p:nvPr/>
        </p:nvCxnSpPr>
        <p:spPr>
          <a:xfrm>
            <a:off x="3994886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7695335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00245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671079" y="6056298"/>
            <a:ext cx="10854529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401782" y="565134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скорость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851715" y="5644929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фотореалистичность</a:t>
            </a:r>
          </a:p>
        </p:txBody>
      </p:sp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41993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моделей в которых преобладает непрямое освещение, лучше использовать двунаправленный алгоритм, в котором лучи трассируются как из источников освещения, так и из камеры – SPPM в appleseed или </a:t>
            </a:r>
            <a:r>
              <a:rPr lang="ru-RU" dirty="0" err="1"/>
              <a:t>bidirectional</a:t>
            </a:r>
            <a:r>
              <a:rPr lang="ru-RU" dirty="0"/>
              <a:t> </a:t>
            </a:r>
            <a:r>
              <a:rPr lang="ru-RU" dirty="0" err="1"/>
              <a:t>path</a:t>
            </a:r>
            <a:r>
              <a:rPr lang="ru-RU" dirty="0"/>
              <a:t> tracing в LuxCore.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простых моделей с преобладанием прямого освещения для наиболее качественного результата следует использовать трассировку пути, реализованную в рендере appleseed, если же в приоритете является время рендеринга, то лучшим выбором будет рендер Cycles.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Метод сравнения </a:t>
            </a:r>
            <a:r>
              <a:rPr lang="ru-RU" dirty="0"/>
              <a:t>качества путём бескомпромиссного рендеринга лучшим рендером и сравнения с остальными по </a:t>
            </a:r>
            <a:r>
              <a:rPr lang="ru-RU" dirty="0" smtClean="0"/>
              <a:t>PSNR </a:t>
            </a:r>
            <a:r>
              <a:rPr lang="ru-RU" dirty="0" smtClean="0"/>
              <a:t>после выравнивания гистограмм </a:t>
            </a:r>
            <a:r>
              <a:rPr lang="ru-RU" dirty="0" smtClean="0"/>
              <a:t>показал </a:t>
            </a:r>
            <a:r>
              <a:rPr lang="ru-RU" dirty="0" smtClean="0"/>
              <a:t>корректные, но не идеальные результаты.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97826"/>
            <a:ext cx="10155381" cy="468006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pPr lvl="1"/>
            <a:r>
              <a:rPr lang="ru-RU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3</a:t>
            </a:r>
            <a:r>
              <a:rPr lang="en-US" sz="2400" dirty="0">
                <a:solidFill>
                  <a:schemeClr val="tx1"/>
                </a:solidFill>
              </a:rPr>
              <a:t>D </a:t>
            </a:r>
            <a:r>
              <a:rPr lang="ru-RU" sz="24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24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24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2400" dirty="0">
                <a:solidFill>
                  <a:schemeClr val="tx1"/>
                </a:solidFill>
              </a:rPr>
              <a:t>PSNR</a:t>
            </a:r>
            <a:r>
              <a:rPr lang="ru-RU" sz="24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87900"/>
            <a:ext cx="11202267" cy="16581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ahnschrift SemiBold" panose="020B0502040204020203" pitchFamily="34" charset="0"/>
              </a:rPr>
              <a:t>Концепция </a:t>
            </a:r>
            <a:r>
              <a:rPr lang="ru-RU" sz="4000" dirty="0" smtClean="0">
                <a:latin typeface="Bahnschrift SemiBold" panose="020B0502040204020203" pitchFamily="34" charset="0"/>
              </a:rPr>
              <a:t>Физически-корректный рендеринг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507171"/>
            <a:ext cx="10753725" cy="438912"/>
          </a:xfrm>
        </p:spPr>
        <p:txBody>
          <a:bodyPr>
            <a:noAutofit/>
          </a:bodyPr>
          <a:lstStyle/>
          <a:p>
            <a:r>
              <a:rPr lang="ru-RU" sz="2800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5" y="3055279"/>
            <a:ext cx="133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BSDF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400"/>
            <a:ext cx="8405281" cy="863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5" y="5813092"/>
            <a:ext cx="10642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Рис. 4 Материалы, полученные с помощью </a:t>
            </a:r>
            <a:r>
              <a:rPr lang="en-US" sz="2000" dirty="0" smtClean="0"/>
              <a:t>BSDF (</a:t>
            </a:r>
            <a:r>
              <a:rPr lang="en-US" sz="2000" dirty="0"/>
              <a:t>b</a:t>
            </a:r>
            <a:r>
              <a:rPr lang="en-US" sz="2000" dirty="0" smtClean="0"/>
              <a:t>idirectional </a:t>
            </a:r>
            <a:r>
              <a:rPr lang="en-US" sz="2000" dirty="0"/>
              <a:t>scattering distribution </a:t>
            </a:r>
            <a:r>
              <a:rPr lang="en-US" sz="2000" dirty="0" smtClean="0"/>
              <a:t>function)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Метрики сравнения изображений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814647"/>
          </a:xfrm>
        </p:spPr>
        <p:txBody>
          <a:bodyPr/>
          <a:lstStyle/>
          <a:p>
            <a:r>
              <a:rPr lang="ru-RU" dirty="0"/>
              <a:t>Основная метрика для сравнения изображений – PSNR (</a:t>
            </a:r>
            <a:r>
              <a:rPr lang="ru-RU" dirty="0" err="1"/>
              <a:t>peak</a:t>
            </a:r>
            <a:r>
              <a:rPr lang="ru-RU" dirty="0"/>
              <a:t> </a:t>
            </a:r>
            <a:r>
              <a:rPr lang="ru-RU" dirty="0" err="1"/>
              <a:t>signal-to-noise</a:t>
            </a:r>
            <a:r>
              <a:rPr lang="ru-RU" dirty="0"/>
              <a:t> </a:t>
            </a:r>
            <a:r>
              <a:rPr lang="ru-RU" dirty="0" err="1"/>
              <a:t>ratio</a:t>
            </a:r>
            <a:r>
              <a:rPr lang="ru-RU" dirty="0"/>
              <a:t>) – </a:t>
            </a:r>
            <a:r>
              <a:rPr lang="ru-RU" dirty="0"/>
              <a:t>отношение пикового уровня сигнала к шуму</a:t>
            </a:r>
            <a:r>
              <a:rPr lang="ru-RU" dirty="0" smtClean="0"/>
              <a:t>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976412" y="3013363"/>
                <a:ext cx="4364849" cy="90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𝐼h𝑎𝑡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2" y="3013363"/>
                <a:ext cx="4364849" cy="90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976412" y="4019121"/>
                <a:ext cx="10453587" cy="2274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400" b="0" i="0" smtClean="0"/>
                      <m:t>Метрика применяется для изображений с выровненной гистограмой. </m:t>
                    </m:r>
                    <m:r>
                      <m:rPr>
                        <m:nor/>
                      </m:rPr>
                      <a:rPr lang="ru-RU" sz="2400"/>
                      <m:t>В данном исследовании</m:t>
                    </m:r>
                    <m:r>
                      <m:rPr>
                        <m:nor/>
                      </m:rPr>
                      <a:rPr lang="ru-RU" sz="2400" b="0" i="0" smtClean="0"/>
                      <m:t> для нормировки используется функция </m:t>
                    </m:r>
                    <m:r>
                      <m:rPr>
                        <m:nor/>
                      </m:rPr>
                      <a:rPr lang="ru-RU" sz="2400"/>
                      <m:t>cv</m:t>
                    </m:r>
                    <m:r>
                      <m:rPr>
                        <m:nor/>
                      </m:rPr>
                      <a:rPr lang="ru-RU" sz="2400"/>
                      <m:t>2.</m:t>
                    </m:r>
                    <m:r>
                      <m:rPr>
                        <m:nor/>
                      </m:rPr>
                      <a:rPr lang="ru-RU" sz="2400"/>
                      <m:t>equalizeHist</m:t>
                    </m:r>
                    <m:r>
                      <m:rPr>
                        <m:nor/>
                      </m:rPr>
                      <a:rPr lang="ru-RU" sz="2400"/>
                      <m:t>(</m:t>
                    </m:r>
                    <m:r>
                      <m:rPr>
                        <m:nor/>
                      </m:rPr>
                      <a:rPr lang="ru-RU" sz="2400"/>
                      <m:t>channel</m:t>
                    </m:r>
                    <m:r>
                      <m:rPr>
                        <m:nor/>
                      </m:rPr>
                      <a:rPr lang="en-US" sz="2400" b="0" i="0" smtClean="0"/>
                      <m:t>_</m:t>
                    </m:r>
                    <m:r>
                      <m:rPr>
                        <m:nor/>
                      </m:rPr>
                      <a:rPr lang="en-US" sz="2400" b="0" i="0" smtClean="0"/>
                      <m:t>from</m:t>
                    </m:r>
                    <m:r>
                      <m:rPr>
                        <m:nor/>
                      </m:rPr>
                      <a:rPr lang="ru-RU" sz="2400"/>
                      <m:t>, </m:t>
                    </m:r>
                    <m:r>
                      <m:rPr>
                        <m:nor/>
                      </m:rPr>
                      <a:rPr lang="ru-RU" sz="2400"/>
                      <m:t>channel</m:t>
                    </m:r>
                    <m:r>
                      <m:rPr>
                        <m:nor/>
                      </m:rPr>
                      <a:rPr lang="en-US" sz="2400" b="0" i="0" smtClean="0"/>
                      <m:t>_</m:t>
                    </m:r>
                    <m:r>
                      <m:rPr>
                        <m:nor/>
                      </m:rPr>
                      <a:rPr lang="en-US" sz="2400" b="0" i="0" smtClean="0"/>
                      <m:t>to</m:t>
                    </m:r>
                    <m:r>
                      <m:rPr>
                        <m:nor/>
                      </m:rPr>
                      <a:rPr lang="en-US" sz="2400" b="0" i="0" smtClean="0"/>
                      <m:t>)</m:t>
                    </m:r>
                  </m:oMath>
                </a14:m>
                <a:r>
                  <a:rPr lang="en-US" sz="2400" dirty="0" smtClean="0"/>
                  <a:t>.</a:t>
                </a:r>
                <a:endParaRPr lang="ru-RU" sz="2400" dirty="0" smtClean="0"/>
              </a:p>
              <a:p>
                <a:pPr/>
                <a:r>
                  <a:rPr lang="en-US" sz="2400" b="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400" b="0" i="0" smtClean="0"/>
                      <m:t>Для получения значения </m:t>
                    </m:r>
                    <m:r>
                      <m:rPr>
                        <m:nor/>
                      </m:rPr>
                      <a:rPr lang="en-US" sz="2400" b="0" i="0" smtClean="0"/>
                      <m:t>PSNR</m:t>
                    </m:r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m:rPr>
                        <m:nor/>
                      </m:rPr>
                      <a:rPr lang="ru-RU" sz="2400"/>
                      <m:t>используется функция модуля </m:t>
                    </m:r>
                    <m:r>
                      <m:rPr>
                        <m:nor/>
                      </m:rPr>
                      <a:rPr lang="ru-RU" sz="2400"/>
                      <m:t>skimage</m:t>
                    </m:r>
                    <m:r>
                      <m:rPr>
                        <m:nor/>
                      </m:rPr>
                      <a:rPr lang="ru-RU" sz="2400"/>
                      <m:t>.</m:t>
                    </m:r>
                    <m:r>
                      <m:rPr>
                        <m:nor/>
                      </m:rPr>
                      <a:rPr lang="ru-RU" sz="2400"/>
                      <m:t>metrics</m:t>
                    </m:r>
                    <m:r>
                      <m:rPr>
                        <m:nor/>
                      </m:rPr>
                      <a:rPr lang="ru-RU" sz="2400"/>
                      <m:t> языка </m:t>
                    </m:r>
                    <m:r>
                      <m:rPr>
                        <m:nor/>
                      </m:rPr>
                      <a:rPr lang="en-US" sz="2400"/>
                      <m:t>Python</m:t>
                    </m:r>
                    <m:r>
                      <m:rPr>
                        <m:nor/>
                      </m:rPr>
                      <a:rPr lang="ru-RU" sz="2400"/>
                      <m:t>: </m:t>
                    </m:r>
                    <m:r>
                      <m:rPr>
                        <m:nor/>
                      </m:rPr>
                      <a:rPr lang="ru-RU" sz="2400"/>
                      <m:t>peak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ru-RU" sz="2400"/>
                      <m:t>signal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ru-RU" sz="2400"/>
                      <m:t>noise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ru-RU" sz="2400"/>
                      <m:t>ratio</m:t>
                    </m:r>
                    <m:r>
                      <m:rPr>
                        <m:nor/>
                      </m:rPr>
                      <a:rPr lang="ru-RU" sz="2400"/>
                      <m:t>(</m:t>
                    </m:r>
                    <m:r>
                      <m:rPr>
                        <m:nor/>
                      </m:rPr>
                      <a:rPr lang="ru-RU" sz="2400"/>
                      <m:t>image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ru-RU" sz="2400"/>
                      <m:t>true</m:t>
                    </m:r>
                    <m:r>
                      <m:rPr>
                        <m:nor/>
                      </m:rPr>
                      <a:rPr lang="ru-RU" sz="2400"/>
                      <m:t>, </m:t>
                    </m:r>
                    <m:r>
                      <m:rPr>
                        <m:nor/>
                      </m:rPr>
                      <a:rPr lang="ru-RU" sz="2400"/>
                      <m:t>image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en-US" sz="2400" b="0" i="0" smtClean="0"/>
                      <m:t>noise</m:t>
                    </m:r>
                    <m:r>
                      <m:rPr>
                        <m:nor/>
                      </m:rPr>
                      <a:rPr lang="ru-RU" sz="2400"/>
                      <m:t>, </m:t>
                    </m:r>
                    <m:r>
                      <m:rPr>
                        <m:nor/>
                      </m:rPr>
                      <a:rPr lang="ru-RU" sz="2400"/>
                      <m:t>data</m:t>
                    </m:r>
                    <m:r>
                      <m:rPr>
                        <m:nor/>
                      </m:rPr>
                      <a:rPr lang="ru-RU" sz="2400"/>
                      <m:t>_</m:t>
                    </m:r>
                    <m:r>
                      <m:rPr>
                        <m:nor/>
                      </m:rPr>
                      <a:rPr lang="ru-RU" sz="2400"/>
                      <m:t>range</m:t>
                    </m:r>
                    <m:r>
                      <m:rPr>
                        <m:nor/>
                      </m:rPr>
                      <a:rPr lang="ru-RU" sz="2400"/>
                      <m:t>=</m:t>
                    </m:r>
                    <m:r>
                      <m:rPr>
                        <m:nor/>
                      </m:rPr>
                      <a:rPr lang="ru-RU" sz="2400"/>
                      <m:t>None</m:t>
                    </m:r>
                    <m:r>
                      <m:rPr>
                        <m:nor/>
                      </m:rPr>
                      <a:rPr lang="ru-RU" sz="2400"/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2" y="4019121"/>
                <a:ext cx="10453587" cy="2274212"/>
              </a:xfrm>
              <a:prstGeom prst="rect">
                <a:avLst/>
              </a:prstGeom>
              <a:blipFill>
                <a:blip r:embed="rId3"/>
                <a:stretch>
                  <a:fillRect l="-408" b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6791578" y="3060349"/>
                <a:ext cx="3349949" cy="724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578" y="3060349"/>
                <a:ext cx="3349949" cy="724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0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Сцена </a:t>
            </a:r>
            <a:r>
              <a:rPr lang="ru-RU" dirty="0">
                <a:latin typeface="Bahnschrift SemiBold" panose="020B0502040204020203" pitchFamily="34" charset="0"/>
              </a:rPr>
              <a:t>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6717462" y="1855361"/>
            <a:ext cx="3186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8446"/>
              </p:ext>
            </p:extLst>
          </p:nvPr>
        </p:nvGraphicFramePr>
        <p:xfrm>
          <a:off x="6287484" y="4682328"/>
          <a:ext cx="56412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7">
                  <a:extLst>
                    <a:ext uri="{9D8B030D-6E8A-4147-A177-3AD203B41FA5}">
                      <a16:colId xmlns:a16="http://schemas.microsoft.com/office/drawing/2014/main" val="234493864"/>
                    </a:ext>
                  </a:extLst>
                </a:gridCol>
                <a:gridCol w="3732883">
                  <a:extLst>
                    <a:ext uri="{9D8B030D-6E8A-4147-A177-3AD203B41FA5}">
                      <a16:colId xmlns:a16="http://schemas.microsoft.com/office/drawing/2014/main" val="368573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Рендеры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Использующиеся</a:t>
                      </a:r>
                      <a:r>
                        <a:rPr lang="ru-RU" baseline="0" dirty="0" smtClean="0"/>
                        <a:t> а</a:t>
                      </a:r>
                      <a:r>
                        <a:rPr lang="ru-RU" dirty="0" smtClean="0"/>
                        <a:t>лгоритмы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5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appleseed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SPPM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Cycles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19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tracing</a:t>
                      </a:r>
                      <a:r>
                        <a:rPr lang="en-US" baseline="0" dirty="0" smtClean="0"/>
                        <a:t> + caustic light cache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96047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762001" y="5100843"/>
            <a:ext cx="542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Эталонное изображение для первого эксперимента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7556</TotalTime>
  <Words>564</Words>
  <Application>Microsoft Office PowerPoint</Application>
  <PresentationFormat>Широкоэкранный</PresentationFormat>
  <Paragraphs>92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Физически-корректный рендеринг</vt:lpstr>
      <vt:lpstr>Метрики сравнения изображений</vt:lpstr>
      <vt:lpstr>Алгоритмы трассировки</vt:lpstr>
      <vt:lpstr>Алгоритмы трассировки</vt:lpstr>
      <vt:lpstr>Алгоритмы трассировки</vt:lpstr>
      <vt:lpstr>Сцена для сравнения рендеров</vt:lpstr>
      <vt:lpstr>Презентация PowerPoint</vt:lpstr>
      <vt:lpstr>Сцена для сравнения рендеров</vt:lpstr>
      <vt:lpstr>Презентация PowerPoint</vt:lpstr>
      <vt:lpstr>Другие эксперименты</vt:lpstr>
      <vt:lpstr>Другие эксперименты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91</cp:revision>
  <dcterms:created xsi:type="dcterms:W3CDTF">2020-05-11T13:52:25Z</dcterms:created>
  <dcterms:modified xsi:type="dcterms:W3CDTF">2020-06-17T08:58:38Z</dcterms:modified>
</cp:coreProperties>
</file>